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8" r:id="rId2"/>
    <p:sldId id="262" r:id="rId3"/>
    <p:sldId id="335" r:id="rId4"/>
    <p:sldId id="373" r:id="rId5"/>
    <p:sldId id="277" r:id="rId6"/>
    <p:sldId id="365" r:id="rId7"/>
    <p:sldId id="369" r:id="rId8"/>
    <p:sldId id="374" r:id="rId9"/>
    <p:sldId id="317" r:id="rId10"/>
    <p:sldId id="266" r:id="rId11"/>
    <p:sldId id="346" r:id="rId12"/>
    <p:sldId id="367" r:id="rId13"/>
    <p:sldId id="370" r:id="rId14"/>
    <p:sldId id="371" r:id="rId15"/>
    <p:sldId id="372" r:id="rId16"/>
    <p:sldId id="364"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5220" autoAdjust="0"/>
  </p:normalViewPr>
  <p:slideViewPr>
    <p:cSldViewPr snapToGrid="0">
      <p:cViewPr varScale="1">
        <p:scale>
          <a:sx n="67" d="100"/>
          <a:sy n="67" d="100"/>
        </p:scale>
        <p:origin x="528"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67909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首先，由公式</a:t>
            </a:r>
            <a:r>
              <a:rPr lang="en-US" altLang="zh-CN" dirty="0"/>
              <a:t>3</a:t>
            </a:r>
            <a:r>
              <a:rPr lang="zh-CN" altLang="en-US" dirty="0"/>
              <a:t>计算出</a:t>
            </a:r>
            <a:r>
              <a:rPr lang="en-US" altLang="zh-CN" dirty="0"/>
              <a:t>hi</a:t>
            </a:r>
            <a:r>
              <a:rPr lang="zh-CN" altLang="en-US" dirty="0"/>
              <a:t>邻接节点</a:t>
            </a:r>
            <a:r>
              <a:rPr lang="en-US" altLang="zh-CN" dirty="0" err="1"/>
              <a:t>hj</a:t>
            </a:r>
            <a:r>
              <a:rPr lang="zh-CN" altLang="en-US" dirty="0"/>
              <a:t>的重要性，然后通过公式</a:t>
            </a:r>
            <a:r>
              <a:rPr lang="en-US" altLang="zh-CN" dirty="0"/>
              <a:t>2</a:t>
            </a:r>
            <a:r>
              <a:rPr lang="zh-CN" altLang="en-US" dirty="0"/>
              <a:t>获取</a:t>
            </a:r>
            <a:r>
              <a:rPr lang="en-US" altLang="zh-CN" dirty="0"/>
              <a:t>attention</a:t>
            </a:r>
            <a:r>
              <a:rPr lang="zh-CN" altLang="en-US" dirty="0"/>
              <a:t>分数，最后使用求和的方式得到节点更新后的表示。这里我们还引入了多头注意力机制。 </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93109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首先，由公式</a:t>
            </a:r>
            <a:r>
              <a:rPr lang="en-US" altLang="zh-CN" dirty="0"/>
              <a:t>3</a:t>
            </a:r>
            <a:r>
              <a:rPr lang="zh-CN" altLang="en-US" dirty="0"/>
              <a:t>计算出</a:t>
            </a:r>
            <a:r>
              <a:rPr lang="en-US" altLang="zh-CN" dirty="0"/>
              <a:t>hi</a:t>
            </a:r>
            <a:r>
              <a:rPr lang="zh-CN" altLang="en-US" dirty="0"/>
              <a:t>邻接节点</a:t>
            </a:r>
            <a:r>
              <a:rPr lang="en-US" altLang="zh-CN" dirty="0" err="1"/>
              <a:t>hj</a:t>
            </a:r>
            <a:r>
              <a:rPr lang="zh-CN" altLang="en-US" dirty="0"/>
              <a:t>的重要性，然后通过公式</a:t>
            </a:r>
            <a:r>
              <a:rPr lang="en-US" altLang="zh-CN" dirty="0"/>
              <a:t>2</a:t>
            </a:r>
            <a:r>
              <a:rPr lang="zh-CN" altLang="en-US" dirty="0"/>
              <a:t>获取</a:t>
            </a:r>
            <a:r>
              <a:rPr lang="en-US" altLang="zh-CN" dirty="0"/>
              <a:t>attention</a:t>
            </a:r>
            <a:r>
              <a:rPr lang="zh-CN" altLang="en-US" dirty="0"/>
              <a:t>分数，最后使用求和的方式得到节点更新后的表示。这里我们还引入了多头注意力机制。 </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385232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2021/7/4</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dirty="0">
              <a:solidFill>
                <a:srgbClr val="1F4E79"/>
              </a:solidFill>
            </a:endParaRPr>
          </a:p>
          <a:p>
            <a:pPr algn="ctr">
              <a:lnSpc>
                <a:spcPct val="150000"/>
              </a:lnSpc>
            </a:pPr>
            <a:r>
              <a:rPr lang="en-US" altLang="zh-CN" b="1" dirty="0" err="1">
                <a:solidFill>
                  <a:srgbClr val="1F4E79"/>
                </a:solidFill>
              </a:rPr>
              <a:t>Xiaotao</a:t>
            </a:r>
            <a:r>
              <a:rPr lang="en-US" altLang="zh-CN" b="1" dirty="0">
                <a:solidFill>
                  <a:srgbClr val="1F4E79"/>
                </a:solidFill>
              </a:rPr>
              <a:t> Gu</a:t>
            </a:r>
            <a:r>
              <a:rPr lang="en-US" altLang="zh-CN" b="1" baseline="30000" dirty="0">
                <a:solidFill>
                  <a:srgbClr val="1F4E79"/>
                </a:solidFill>
              </a:rPr>
              <a:t>1∗</a:t>
            </a:r>
            <a:r>
              <a:rPr lang="en-US" altLang="zh-CN" b="1" dirty="0">
                <a:solidFill>
                  <a:srgbClr val="1F4E79"/>
                </a:solidFill>
              </a:rPr>
              <a:t>, </a:t>
            </a:r>
            <a:r>
              <a:rPr lang="en-US" altLang="zh-CN" b="1" dirty="0" err="1">
                <a:solidFill>
                  <a:srgbClr val="1F4E79"/>
                </a:solidFill>
              </a:rPr>
              <a:t>Zihan</a:t>
            </a:r>
            <a:r>
              <a:rPr lang="en-US" altLang="zh-CN" b="1" dirty="0">
                <a:solidFill>
                  <a:srgbClr val="1F4E79"/>
                </a:solidFill>
              </a:rPr>
              <a:t> Wang</a:t>
            </a:r>
            <a:r>
              <a:rPr lang="en-US" altLang="zh-CN" b="1" baseline="30000" dirty="0">
                <a:solidFill>
                  <a:srgbClr val="1F4E79"/>
                </a:solidFill>
              </a:rPr>
              <a:t>2∗</a:t>
            </a:r>
            <a:r>
              <a:rPr lang="en-US" altLang="zh-CN" b="1" dirty="0">
                <a:solidFill>
                  <a:srgbClr val="1F4E79"/>
                </a:solidFill>
              </a:rPr>
              <a:t>, </a:t>
            </a:r>
            <a:r>
              <a:rPr lang="en-US" altLang="zh-CN" b="1" dirty="0" err="1">
                <a:solidFill>
                  <a:srgbClr val="1F4E79"/>
                </a:solidFill>
              </a:rPr>
              <a:t>Zhenyu</a:t>
            </a:r>
            <a:r>
              <a:rPr lang="en-US" altLang="zh-CN" b="1" dirty="0">
                <a:solidFill>
                  <a:srgbClr val="1F4E79"/>
                </a:solidFill>
              </a:rPr>
              <a:t> Bi</a:t>
            </a:r>
            <a:r>
              <a:rPr lang="en-US" altLang="zh-CN" b="1" baseline="30000" dirty="0">
                <a:solidFill>
                  <a:srgbClr val="1F4E79"/>
                </a:solidFill>
              </a:rPr>
              <a:t>2</a:t>
            </a:r>
            <a:r>
              <a:rPr lang="en-US" altLang="zh-CN" b="1" dirty="0">
                <a:solidFill>
                  <a:srgbClr val="1F4E79"/>
                </a:solidFill>
              </a:rPr>
              <a:t>, Yu Meng</a:t>
            </a:r>
            <a:r>
              <a:rPr lang="en-US" altLang="zh-CN" b="1" baseline="30000" dirty="0">
                <a:solidFill>
                  <a:srgbClr val="1F4E79"/>
                </a:solidFill>
              </a:rPr>
              <a:t>1</a:t>
            </a:r>
            <a:r>
              <a:rPr lang="en-US" altLang="zh-CN" b="1" dirty="0">
                <a:solidFill>
                  <a:srgbClr val="1F4E79"/>
                </a:solidFill>
              </a:rPr>
              <a:t>, Liyuan Liu</a:t>
            </a:r>
            <a:r>
              <a:rPr lang="en-US" altLang="zh-CN" b="1" baseline="30000" dirty="0">
                <a:solidFill>
                  <a:srgbClr val="1F4E79"/>
                </a:solidFill>
              </a:rPr>
              <a:t>1</a:t>
            </a:r>
            <a:r>
              <a:rPr lang="en-US" altLang="zh-CN" b="1" dirty="0">
                <a:solidFill>
                  <a:srgbClr val="1F4E79"/>
                </a:solidFill>
              </a:rPr>
              <a:t>, Jiawei Han</a:t>
            </a:r>
            <a:r>
              <a:rPr lang="en-US" altLang="zh-CN" b="1" baseline="30000" dirty="0">
                <a:solidFill>
                  <a:srgbClr val="1F4E79"/>
                </a:solidFill>
              </a:rPr>
              <a:t>1</a:t>
            </a:r>
            <a:r>
              <a:rPr lang="en-US" altLang="zh-CN" b="1" dirty="0">
                <a:solidFill>
                  <a:srgbClr val="1F4E79"/>
                </a:solidFill>
              </a:rPr>
              <a:t>, </a:t>
            </a:r>
            <a:r>
              <a:rPr lang="en-US" altLang="zh-CN" b="1" dirty="0" err="1">
                <a:solidFill>
                  <a:srgbClr val="1F4E79"/>
                </a:solidFill>
              </a:rPr>
              <a:t>Jingbo</a:t>
            </a:r>
            <a:r>
              <a:rPr lang="en-US" altLang="zh-CN" b="1" dirty="0">
                <a:solidFill>
                  <a:srgbClr val="1F4E79"/>
                </a:solidFill>
              </a:rPr>
              <a:t> Shang</a:t>
            </a:r>
            <a:r>
              <a:rPr lang="en-US" altLang="zh-CN" b="1" baseline="30000" dirty="0">
                <a:solidFill>
                  <a:srgbClr val="1F4E79"/>
                </a:solidFill>
              </a:rPr>
              <a:t>2</a:t>
            </a:r>
          </a:p>
          <a:p>
            <a:pPr algn="ctr">
              <a:lnSpc>
                <a:spcPct val="150000"/>
              </a:lnSpc>
            </a:pPr>
            <a:r>
              <a:rPr lang="en-US" altLang="zh-CN" sz="1600" baseline="30000" dirty="0">
                <a:solidFill>
                  <a:srgbClr val="1F4E79"/>
                </a:solidFill>
              </a:rPr>
              <a:t>1</a:t>
            </a:r>
            <a:r>
              <a:rPr lang="en-US" altLang="zh-CN" sz="1600" dirty="0">
                <a:solidFill>
                  <a:srgbClr val="1F4E79"/>
                </a:solidFill>
              </a:rPr>
              <a:t>University of Illinois at Urbana-Champaign  {xiaotao2, yumeng5, ll2, </a:t>
            </a:r>
            <a:r>
              <a:rPr lang="en-US" altLang="zh-CN" sz="1600" dirty="0" err="1">
                <a:solidFill>
                  <a:srgbClr val="1F4E79"/>
                </a:solidFill>
              </a:rPr>
              <a:t>hanj</a:t>
            </a:r>
            <a:r>
              <a:rPr lang="en-US" altLang="zh-CN" sz="1600" dirty="0">
                <a:solidFill>
                  <a:srgbClr val="1F4E79"/>
                </a:solidFill>
              </a:rPr>
              <a:t>}@illinois.edu</a:t>
            </a:r>
          </a:p>
          <a:p>
            <a:pPr algn="ctr">
              <a:lnSpc>
                <a:spcPct val="150000"/>
              </a:lnSpc>
            </a:pPr>
            <a:r>
              <a:rPr lang="en-US" altLang="zh-CN" sz="1600" baseline="30000" dirty="0">
                <a:solidFill>
                  <a:srgbClr val="1F4E79"/>
                </a:solidFill>
              </a:rPr>
              <a:t>2</a:t>
            </a:r>
            <a:r>
              <a:rPr lang="en-US" altLang="zh-CN" sz="1600" dirty="0">
                <a:solidFill>
                  <a:srgbClr val="1F4E79"/>
                </a:solidFill>
              </a:rPr>
              <a:t>University of California San Diego  {ziw224, z1bi, </a:t>
            </a:r>
            <a:r>
              <a:rPr lang="en-US" altLang="zh-CN" sz="1600" dirty="0" err="1">
                <a:solidFill>
                  <a:srgbClr val="1F4E79"/>
                </a:solidFill>
              </a:rPr>
              <a:t>jshang</a:t>
            </a:r>
            <a:r>
              <a:rPr lang="en-US" altLang="zh-CN" sz="1600" dirty="0">
                <a:solidFill>
                  <a:srgbClr val="1F4E79"/>
                </a:solidFill>
              </a:rPr>
              <a:t>}@ucsd.edu</a:t>
            </a:r>
            <a:endParaRPr lang="en-US" altLang="zh-CN" sz="1400" dirty="0">
              <a:solidFill>
                <a:srgbClr val="1F4E79"/>
              </a:solidFill>
            </a:endParaRP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1" y="1882842"/>
            <a:ext cx="11185063" cy="1077218"/>
          </a:xfrm>
          <a:prstGeom prst="rect">
            <a:avLst/>
          </a:prstGeom>
          <a:noFill/>
        </p:spPr>
        <p:txBody>
          <a:bodyPr wrap="square" rtlCol="0">
            <a:spAutoFit/>
            <a:scene3d>
              <a:camera prst="orthographicFront"/>
              <a:lightRig rig="threePt" dir="t"/>
            </a:scene3d>
          </a:bodyPr>
          <a:lstStyle/>
          <a:p>
            <a:pPr algn="ctr"/>
            <a:r>
              <a:rPr lang="en-US" altLang="zh-CN" sz="3200" b="1" dirty="0" err="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UCPhrase</a:t>
            </a:r>
            <a:r>
              <a:rPr lang="zh-CN" altLang="en-US"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Unsupervised Context-aware Quality Phrase Tagging</a:t>
            </a:r>
          </a:p>
        </p:txBody>
      </p:sp>
      <p:sp>
        <p:nvSpPr>
          <p:cNvPr id="3" name="文本框 2"/>
          <p:cNvSpPr txBox="1"/>
          <p:nvPr/>
        </p:nvSpPr>
        <p:spPr>
          <a:xfrm>
            <a:off x="4785999" y="5268595"/>
            <a:ext cx="2525050"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2021.7.4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327608"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——KDD2021</a:t>
            </a:r>
            <a:endParaRPr lang="en-US" altLang="zh-CN"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1DB7C7F2-4D0D-46D0-BD8D-379EC410C77F}"/>
              </a:ext>
            </a:extLst>
          </p:cNvPr>
          <p:cNvPicPr>
            <a:picLocks noChangeAspect="1"/>
          </p:cNvPicPr>
          <p:nvPr/>
        </p:nvPicPr>
        <p:blipFill>
          <a:blip r:embed="rId3"/>
          <a:stretch>
            <a:fillRect/>
          </a:stretch>
        </p:blipFill>
        <p:spPr>
          <a:xfrm>
            <a:off x="0" y="2104839"/>
            <a:ext cx="12192000" cy="38294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8AB7139D-C972-405C-83A7-3AABB56C0E7F}"/>
              </a:ext>
            </a:extLst>
          </p:cNvPr>
          <p:cNvPicPr>
            <a:picLocks noChangeAspect="1"/>
          </p:cNvPicPr>
          <p:nvPr/>
        </p:nvPicPr>
        <p:blipFill>
          <a:blip r:embed="rId2"/>
          <a:stretch>
            <a:fillRect/>
          </a:stretch>
        </p:blipFill>
        <p:spPr>
          <a:xfrm>
            <a:off x="0" y="1974538"/>
            <a:ext cx="12192000" cy="3861423"/>
          </a:xfrm>
          <a:prstGeom prst="rect">
            <a:avLst/>
          </a:prstGeom>
        </p:spPr>
      </p:pic>
    </p:spTree>
    <p:extLst>
      <p:ext uri="{BB962C8B-B14F-4D97-AF65-F5344CB8AC3E}">
        <p14:creationId xmlns:p14="http://schemas.microsoft.com/office/powerpoint/2010/main" val="112611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2" name="图片 1">
            <a:extLst>
              <a:ext uri="{FF2B5EF4-FFF2-40B4-BE49-F238E27FC236}">
                <a16:creationId xmlns:a16="http://schemas.microsoft.com/office/drawing/2014/main" id="{76425717-FDF7-4130-AB20-5344BC1A525A}"/>
              </a:ext>
            </a:extLst>
          </p:cNvPr>
          <p:cNvPicPr>
            <a:picLocks noChangeAspect="1"/>
          </p:cNvPicPr>
          <p:nvPr/>
        </p:nvPicPr>
        <p:blipFill>
          <a:blip r:embed="rId2"/>
          <a:stretch>
            <a:fillRect/>
          </a:stretch>
        </p:blipFill>
        <p:spPr>
          <a:xfrm>
            <a:off x="2774211" y="2698810"/>
            <a:ext cx="7008105" cy="2503503"/>
          </a:xfrm>
          <a:prstGeom prst="rect">
            <a:avLst/>
          </a:prstGeom>
        </p:spPr>
      </p:pic>
      <p:pic>
        <p:nvPicPr>
          <p:cNvPr id="6" name="图片 5">
            <a:extLst>
              <a:ext uri="{FF2B5EF4-FFF2-40B4-BE49-F238E27FC236}">
                <a16:creationId xmlns:a16="http://schemas.microsoft.com/office/drawing/2014/main" id="{E4A25B2A-557E-43CD-999D-19B48A4B626E}"/>
              </a:ext>
            </a:extLst>
          </p:cNvPr>
          <p:cNvPicPr>
            <a:picLocks noChangeAspect="1"/>
          </p:cNvPicPr>
          <p:nvPr/>
        </p:nvPicPr>
        <p:blipFill>
          <a:blip r:embed="rId3"/>
          <a:stretch>
            <a:fillRect/>
          </a:stretch>
        </p:blipFill>
        <p:spPr>
          <a:xfrm>
            <a:off x="-38100" y="2460731"/>
            <a:ext cx="12192000" cy="2979659"/>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D8F2EA7B-194A-466C-8601-59B309E37065}"/>
              </a:ext>
            </a:extLst>
          </p:cNvPr>
          <p:cNvPicPr>
            <a:picLocks noChangeAspect="1"/>
          </p:cNvPicPr>
          <p:nvPr/>
        </p:nvPicPr>
        <p:blipFill>
          <a:blip r:embed="rId2"/>
          <a:stretch>
            <a:fillRect/>
          </a:stretch>
        </p:blipFill>
        <p:spPr>
          <a:xfrm>
            <a:off x="1999032" y="1833352"/>
            <a:ext cx="7106867" cy="2167147"/>
          </a:xfrm>
          <a:prstGeom prst="rect">
            <a:avLst/>
          </a:prstGeom>
        </p:spPr>
      </p:pic>
      <p:pic>
        <p:nvPicPr>
          <p:cNvPr id="7" name="图片 6">
            <a:extLst>
              <a:ext uri="{FF2B5EF4-FFF2-40B4-BE49-F238E27FC236}">
                <a16:creationId xmlns:a16="http://schemas.microsoft.com/office/drawing/2014/main" id="{C43F01E5-DA6E-48B1-AFBC-4D9FB71C68A5}"/>
              </a:ext>
            </a:extLst>
          </p:cNvPr>
          <p:cNvPicPr>
            <a:picLocks noChangeAspect="1"/>
          </p:cNvPicPr>
          <p:nvPr/>
        </p:nvPicPr>
        <p:blipFill>
          <a:blip r:embed="rId3"/>
          <a:stretch>
            <a:fillRect/>
          </a:stretch>
        </p:blipFill>
        <p:spPr>
          <a:xfrm>
            <a:off x="2354115" y="4212937"/>
            <a:ext cx="6396702" cy="2151444"/>
          </a:xfrm>
          <a:prstGeom prst="rect">
            <a:avLst/>
          </a:prstGeom>
        </p:spPr>
      </p:pic>
    </p:spTree>
    <p:extLst>
      <p:ext uri="{BB962C8B-B14F-4D97-AF65-F5344CB8AC3E}">
        <p14:creationId xmlns:p14="http://schemas.microsoft.com/office/powerpoint/2010/main" val="85459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ECD2A5B1-4BD7-4619-A33E-0BA544127A36}"/>
              </a:ext>
            </a:extLst>
          </p:cNvPr>
          <p:cNvPicPr>
            <a:picLocks noChangeAspect="1"/>
          </p:cNvPicPr>
          <p:nvPr/>
        </p:nvPicPr>
        <p:blipFill>
          <a:blip r:embed="rId2"/>
          <a:stretch>
            <a:fillRect/>
          </a:stretch>
        </p:blipFill>
        <p:spPr>
          <a:xfrm>
            <a:off x="2442368" y="1665519"/>
            <a:ext cx="6982799" cy="4991797"/>
          </a:xfrm>
          <a:prstGeom prst="rect">
            <a:avLst/>
          </a:prstGeom>
        </p:spPr>
      </p:pic>
    </p:spTree>
    <p:extLst>
      <p:ext uri="{BB962C8B-B14F-4D97-AF65-F5344CB8AC3E}">
        <p14:creationId xmlns:p14="http://schemas.microsoft.com/office/powerpoint/2010/main" val="74388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3" name="图片 2">
            <a:extLst>
              <a:ext uri="{FF2B5EF4-FFF2-40B4-BE49-F238E27FC236}">
                <a16:creationId xmlns:a16="http://schemas.microsoft.com/office/drawing/2014/main" id="{5191A6C5-B076-434D-9B82-E59AFEBA0AED}"/>
              </a:ext>
            </a:extLst>
          </p:cNvPr>
          <p:cNvPicPr>
            <a:picLocks noChangeAspect="1"/>
          </p:cNvPicPr>
          <p:nvPr/>
        </p:nvPicPr>
        <p:blipFill>
          <a:blip r:embed="rId2"/>
          <a:stretch>
            <a:fillRect/>
          </a:stretch>
        </p:blipFill>
        <p:spPr>
          <a:xfrm>
            <a:off x="0" y="2268257"/>
            <a:ext cx="12192000" cy="3186725"/>
          </a:xfrm>
          <a:prstGeom prst="rect">
            <a:avLst/>
          </a:prstGeom>
        </p:spPr>
      </p:pic>
    </p:spTree>
    <p:extLst>
      <p:ext uri="{BB962C8B-B14F-4D97-AF65-F5344CB8AC3E}">
        <p14:creationId xmlns:p14="http://schemas.microsoft.com/office/powerpoint/2010/main" val="411760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8" name="文本框 7">
            <a:extLst>
              <a:ext uri="{FF2B5EF4-FFF2-40B4-BE49-F238E27FC236}">
                <a16:creationId xmlns:a16="http://schemas.microsoft.com/office/drawing/2014/main" id="{1DAB1B35-6404-42BA-BF47-A2ECAA3CA04F}"/>
              </a:ext>
            </a:extLst>
          </p:cNvPr>
          <p:cNvSpPr txBox="1"/>
          <p:nvPr/>
        </p:nvSpPr>
        <p:spPr>
          <a:xfrm>
            <a:off x="5623592" y="2782669"/>
            <a:ext cx="6184336" cy="646331"/>
          </a:xfrm>
          <a:prstGeom prst="rect">
            <a:avLst/>
          </a:prstGeom>
          <a:noFill/>
        </p:spPr>
        <p:txBody>
          <a:bodyPr wrap="square">
            <a:spAutoFit/>
          </a:bodyPr>
          <a:lstStyle/>
          <a:p>
            <a:r>
              <a:rPr lang="zh-CN" altLang="en-US" dirty="0">
                <a:solidFill>
                  <a:srgbClr val="FF0000"/>
                </a:solidFill>
              </a:rPr>
              <a:t>Quality phrases</a:t>
            </a:r>
            <a:r>
              <a:rPr lang="zh-CN" altLang="en-US" dirty="0"/>
              <a:t> refer to </a:t>
            </a:r>
            <a:r>
              <a:rPr lang="zh-CN" altLang="en-US" dirty="0">
                <a:solidFill>
                  <a:srgbClr val="FF0000"/>
                </a:solidFill>
              </a:rPr>
              <a:t>informative multi-word sequences unit</a:t>
            </a:r>
            <a:r>
              <a:rPr lang="zh-CN" altLang="en-US" dirty="0"/>
              <a:t> in certain contexts or the given document” </a:t>
            </a:r>
            <a:r>
              <a:rPr lang="en-US" altLang="zh-CN" dirty="0"/>
              <a:t>.</a:t>
            </a:r>
            <a:endParaRPr lang="zh-CN" altLang="en-US" dirty="0"/>
          </a:p>
        </p:txBody>
      </p:sp>
      <p:sp>
        <p:nvSpPr>
          <p:cNvPr id="10" name="文本框 9">
            <a:extLst>
              <a:ext uri="{FF2B5EF4-FFF2-40B4-BE49-F238E27FC236}">
                <a16:creationId xmlns:a16="http://schemas.microsoft.com/office/drawing/2014/main" id="{77ED1F28-8688-4BCD-B675-CF6E0709CA3A}"/>
              </a:ext>
            </a:extLst>
          </p:cNvPr>
          <p:cNvSpPr txBox="1"/>
          <p:nvPr/>
        </p:nvSpPr>
        <p:spPr>
          <a:xfrm>
            <a:off x="5608690" y="3607722"/>
            <a:ext cx="6199238" cy="646331"/>
          </a:xfrm>
          <a:prstGeom prst="rect">
            <a:avLst/>
          </a:prstGeom>
          <a:noFill/>
        </p:spPr>
        <p:txBody>
          <a:bodyPr wrap="square">
            <a:spAutoFit/>
          </a:bodyPr>
          <a:lstStyle/>
          <a:p>
            <a:r>
              <a:rPr lang="zh-CN" altLang="en-US" dirty="0"/>
              <a:t>The most challenging open problem in this task is how to recognize </a:t>
            </a:r>
            <a:r>
              <a:rPr lang="zh-CN" altLang="en-US" dirty="0">
                <a:solidFill>
                  <a:srgbClr val="FF0000"/>
                </a:solidFill>
              </a:rPr>
              <a:t>uncommon, emerging phrases</a:t>
            </a:r>
          </a:p>
        </p:txBody>
      </p:sp>
      <p:pic>
        <p:nvPicPr>
          <p:cNvPr id="11" name="图片 10">
            <a:extLst>
              <a:ext uri="{FF2B5EF4-FFF2-40B4-BE49-F238E27FC236}">
                <a16:creationId xmlns:a16="http://schemas.microsoft.com/office/drawing/2014/main" id="{2780529B-7090-46B8-9A95-DFC964418C02}"/>
              </a:ext>
            </a:extLst>
          </p:cNvPr>
          <p:cNvPicPr>
            <a:picLocks noChangeAspect="1"/>
          </p:cNvPicPr>
          <p:nvPr/>
        </p:nvPicPr>
        <p:blipFill rotWithShape="1">
          <a:blip r:embed="rId3"/>
          <a:srcRect l="-1" t="39562" r="744" b="24219"/>
          <a:stretch/>
        </p:blipFill>
        <p:spPr>
          <a:xfrm>
            <a:off x="384072" y="3203673"/>
            <a:ext cx="4595368" cy="903982"/>
          </a:xfrm>
          <a:prstGeom prst="rect">
            <a:avLst/>
          </a:prstGeom>
        </p:spPr>
      </p:pic>
      <p:sp>
        <p:nvSpPr>
          <p:cNvPr id="15" name="文本框 14">
            <a:extLst>
              <a:ext uri="{FF2B5EF4-FFF2-40B4-BE49-F238E27FC236}">
                <a16:creationId xmlns:a16="http://schemas.microsoft.com/office/drawing/2014/main" id="{64715A2E-A263-40D1-9897-6913D67F0F7E}"/>
              </a:ext>
            </a:extLst>
          </p:cNvPr>
          <p:cNvSpPr txBox="1"/>
          <p:nvPr/>
        </p:nvSpPr>
        <p:spPr>
          <a:xfrm>
            <a:off x="5608690" y="4432775"/>
            <a:ext cx="6199238" cy="646331"/>
          </a:xfrm>
          <a:prstGeom prst="rect">
            <a:avLst/>
          </a:prstGeom>
          <a:noFill/>
        </p:spPr>
        <p:txBody>
          <a:bodyPr wrap="square">
            <a:spAutoFit/>
          </a:bodyPr>
          <a:lstStyle/>
          <a:p>
            <a:r>
              <a:rPr lang="zh-CN" altLang="en-US" dirty="0"/>
              <a:t> In this work, we propose UCPhrase, a novel </a:t>
            </a:r>
            <a:r>
              <a:rPr lang="zh-CN" altLang="en-US" dirty="0">
                <a:solidFill>
                  <a:srgbClr val="FF0000"/>
                </a:solidFill>
              </a:rPr>
              <a:t>unsupervised context-aware quality phrase tagger</a:t>
            </a:r>
            <a:r>
              <a:rPr lang="zh-CN" alt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12" name="图片 11">
            <a:extLst>
              <a:ext uri="{FF2B5EF4-FFF2-40B4-BE49-F238E27FC236}">
                <a16:creationId xmlns:a16="http://schemas.microsoft.com/office/drawing/2014/main" id="{B1BFBCB1-7F02-4E2A-9FE3-02FB9E2AF56D}"/>
              </a:ext>
            </a:extLst>
          </p:cNvPr>
          <p:cNvPicPr>
            <a:picLocks noChangeAspect="1"/>
          </p:cNvPicPr>
          <p:nvPr/>
        </p:nvPicPr>
        <p:blipFill>
          <a:blip r:embed="rId3"/>
          <a:stretch>
            <a:fillRect/>
          </a:stretch>
        </p:blipFill>
        <p:spPr>
          <a:xfrm>
            <a:off x="0" y="2672580"/>
            <a:ext cx="12192000" cy="2255789"/>
          </a:xfrm>
          <a:prstGeom prst="rect">
            <a:avLst/>
          </a:prstGeom>
        </p:spPr>
      </p:pic>
    </p:spTree>
    <p:extLst>
      <p:ext uri="{BB962C8B-B14F-4D97-AF65-F5344CB8AC3E}">
        <p14:creationId xmlns:p14="http://schemas.microsoft.com/office/powerpoint/2010/main" val="171412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7" name="文本框 6">
            <a:extLst>
              <a:ext uri="{FF2B5EF4-FFF2-40B4-BE49-F238E27FC236}">
                <a16:creationId xmlns:a16="http://schemas.microsoft.com/office/drawing/2014/main" id="{7F6F3A3B-43F8-41D2-8F40-79661978024A}"/>
              </a:ext>
            </a:extLst>
          </p:cNvPr>
          <p:cNvSpPr txBox="1"/>
          <p:nvPr/>
        </p:nvSpPr>
        <p:spPr>
          <a:xfrm>
            <a:off x="4485967" y="1440044"/>
            <a:ext cx="6145160" cy="369332"/>
          </a:xfrm>
          <a:prstGeom prst="rect">
            <a:avLst/>
          </a:prstGeom>
          <a:noFill/>
        </p:spPr>
        <p:txBody>
          <a:bodyPr wrap="square">
            <a:spAutoFit/>
          </a:bodyPr>
          <a:lstStyle/>
          <a:p>
            <a:r>
              <a:rPr lang="zh-CN" altLang="en-US" b="1" dirty="0"/>
              <a:t>Silver Label Generation</a:t>
            </a:r>
          </a:p>
        </p:txBody>
      </p:sp>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E43114D2-B2DA-4E2D-A388-2EEC8AD99D7E}"/>
                  </a:ext>
                </a:extLst>
              </p:cNvPr>
              <p:cNvSpPr txBox="1"/>
              <p:nvPr/>
            </p:nvSpPr>
            <p:spPr>
              <a:xfrm>
                <a:off x="324465" y="5303656"/>
                <a:ext cx="11543070" cy="1097032"/>
              </a:xfrm>
              <a:prstGeom prst="rect">
                <a:avLst/>
              </a:prstGeom>
              <a:noFill/>
            </p:spPr>
            <p:txBody>
              <a:bodyPr wrap="square">
                <a:spAutoFit/>
              </a:bodyPr>
              <a:lstStyle/>
              <a:p>
                <a:pPr indent="457200" algn="just"/>
                <a:r>
                  <a:rPr lang="zh-CN" altLang="en-US" sz="1600" dirty="0"/>
                  <a:t>We view a document </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𝑑</m:t>
                        </m:r>
                      </m:e>
                      <m:sub>
                        <m:r>
                          <a:rPr lang="en-US" altLang="zh-CN" sz="1600" b="0" i="1" dirty="0" smtClean="0">
                            <a:latin typeface="Cambria Math" panose="02040503050406030204" pitchFamily="18" charset="0"/>
                          </a:rPr>
                          <m:t>𝑚</m:t>
                        </m:r>
                      </m:sub>
                    </m:sSub>
                  </m:oMath>
                </a14:m>
                <a:r>
                  <a:rPr lang="zh-CN" altLang="en-US" sz="1600" dirty="0"/>
                  <a:t> as a contiguous word </a:t>
                </a:r>
                <a14:m>
                  <m:oMath xmlns:m="http://schemas.openxmlformats.org/officeDocument/2006/math">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𝑁</m:t>
                        </m:r>
                      </m:sub>
                    </m:sSub>
                    <m:r>
                      <a:rPr lang="en-US" altLang="zh-CN" sz="1600" b="0" i="1" smtClean="0">
                        <a:latin typeface="Cambria Math" panose="02040503050406030204" pitchFamily="18" charset="0"/>
                      </a:rPr>
                      <m:t>]</m:t>
                    </m:r>
                  </m:oMath>
                </a14:m>
                <a:r>
                  <a:rPr lang="zh-CN" altLang="en-US" sz="1600" dirty="0"/>
                  <a:t> and then </a:t>
                </a:r>
                <a:r>
                  <a:rPr lang="zh-CN" altLang="en-US" sz="1600" dirty="0">
                    <a:solidFill>
                      <a:srgbClr val="FF0000"/>
                    </a:solidFill>
                  </a:rPr>
                  <a:t>mine max contiguous sequential patterns</a:t>
                </a:r>
                <a:r>
                  <a:rPr lang="zh-CN" altLang="en-US" sz="1600" dirty="0"/>
                  <a:t>. A valid pattern here is a word span </a:t>
                </a:r>
                <a14:m>
                  <m:oMath xmlns:m="http://schemas.openxmlformats.org/officeDocument/2006/math">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𝑤</m:t>
                        </m:r>
                      </m:e>
                      <m:sub>
                        <m:r>
                          <a:rPr lang="en-US" altLang="zh-CN" sz="1600" b="0" i="1" smtClean="0">
                            <a:latin typeface="Cambria Math" panose="02040503050406030204" pitchFamily="18" charset="0"/>
                          </a:rPr>
                          <m:t>𝑗</m:t>
                        </m:r>
                      </m:sub>
                    </m:sSub>
                    <m:r>
                      <a:rPr lang="en-US" altLang="zh-CN" sz="1600" b="0" i="1" smtClean="0">
                        <a:latin typeface="Cambria Math" panose="02040503050406030204" pitchFamily="18" charset="0"/>
                      </a:rPr>
                      <m:t>] </m:t>
                    </m:r>
                  </m:oMath>
                </a14:m>
                <a:r>
                  <a:rPr lang="zh-CN" altLang="en-US" sz="1600" dirty="0"/>
                  <a:t>that appear </a:t>
                </a:r>
                <a:r>
                  <a:rPr lang="zh-CN" altLang="en-US" sz="1600" dirty="0">
                    <a:solidFill>
                      <a:srgbClr val="FF0000"/>
                    </a:solidFill>
                  </a:rPr>
                  <a:t>more than once</a:t>
                </a:r>
                <a:r>
                  <a:rPr lang="zh-CN" altLang="en-US" sz="1600" dirty="0"/>
                  <a:t> in the input sequence</a:t>
                </a:r>
                <a:r>
                  <a:rPr lang="en-US" altLang="zh-CN" sz="1600" dirty="0"/>
                  <a:t>.</a:t>
                </a:r>
                <a:r>
                  <a:rPr lang="zh-CN" altLang="en-US" sz="1600" dirty="0"/>
                  <a:t> We treat the remaining max patterns as </a:t>
                </a:r>
                <a:r>
                  <a:rPr lang="en-US" altLang="zh-CN" sz="1600" dirty="0">
                    <a:solidFill>
                      <a:srgbClr val="FF0000"/>
                    </a:solidFill>
                  </a:rPr>
                  <a:t>core phrases </a:t>
                </a:r>
                <a:r>
                  <a:rPr lang="en-US" altLang="zh-CN" sz="1600" dirty="0"/>
                  <a:t>of document</a:t>
                </a:r>
                <a:r>
                  <a:rPr lang="ko-KR" altLang="en-US" sz="1600" dirty="0"/>
                  <a:t> </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𝑑</m:t>
                        </m:r>
                      </m:e>
                      <m:sub>
                        <m:r>
                          <a:rPr lang="en-US" altLang="zh-CN" sz="1600" i="1" dirty="0">
                            <a:latin typeface="Cambria Math" panose="02040503050406030204" pitchFamily="18" charset="0"/>
                          </a:rPr>
                          <m:t>𝑚</m:t>
                        </m:r>
                      </m:sub>
                    </m:sSub>
                  </m:oMath>
                </a14:m>
                <a:r>
                  <a:rPr lang="zh-CN" altLang="en-US" sz="1600" dirty="0"/>
                  <a:t> </a:t>
                </a:r>
                <a:r>
                  <a:rPr lang="en-US" altLang="ko-KR" sz="1600" dirty="0"/>
                  <a:t>, </a:t>
                </a:r>
                <a:r>
                  <a:rPr lang="en-US" altLang="zh-CN" sz="1600" dirty="0"/>
                  <a:t>and add them to the </a:t>
                </a:r>
                <a:r>
                  <a:rPr lang="en-US" altLang="zh-CN" sz="1600" dirty="0">
                    <a:solidFill>
                      <a:srgbClr val="FF0000"/>
                    </a:solidFill>
                  </a:rPr>
                  <a:t>positive training samples </a:t>
                </a:r>
                <a14:m>
                  <m:oMath xmlns:m="http://schemas.openxmlformats.org/officeDocument/2006/math">
                    <m:sSubSup>
                      <m:sSubSupPr>
                        <m:ctrlPr>
                          <a:rPr lang="en-US" altLang="zh-CN" sz="1600" i="1" smtClean="0">
                            <a:solidFill>
                              <a:srgbClr val="FF0000"/>
                            </a:solidFill>
                            <a:latin typeface="Cambria Math" panose="02040503050406030204" pitchFamily="18" charset="0"/>
                          </a:rPr>
                        </m:ctrlPr>
                      </m:sSubSupPr>
                      <m:e>
                        <m:r>
                          <a:rPr lang="en-US" altLang="zh-CN" sz="1600" b="0" i="1" smtClean="0">
                            <a:solidFill>
                              <a:srgbClr val="FF0000"/>
                            </a:solidFill>
                            <a:latin typeface="Cambria Math" panose="02040503050406030204" pitchFamily="18" charset="0"/>
                          </a:rPr>
                          <m:t>𝑃</m:t>
                        </m:r>
                      </m:e>
                      <m:sub>
                        <m:r>
                          <a:rPr lang="en-US" altLang="zh-CN" sz="1600" b="0" i="1" smtClean="0">
                            <a:solidFill>
                              <a:srgbClr val="FF0000"/>
                            </a:solidFill>
                            <a:latin typeface="Cambria Math" panose="02040503050406030204" pitchFamily="18" charset="0"/>
                          </a:rPr>
                          <m:t>𝑚</m:t>
                        </m:r>
                      </m:sub>
                      <m:sup>
                        <m:r>
                          <a:rPr lang="en-US" altLang="zh-CN" sz="1600" b="0" i="1" smtClean="0">
                            <a:solidFill>
                              <a:srgbClr val="FF0000"/>
                            </a:solidFill>
                            <a:latin typeface="Cambria Math" panose="02040503050406030204" pitchFamily="18" charset="0"/>
                          </a:rPr>
                          <m:t>+</m:t>
                        </m:r>
                      </m:sup>
                    </m:sSubSup>
                  </m:oMath>
                </a14:m>
                <a:r>
                  <a:rPr lang="en-US" altLang="ko-KR" sz="1600" dirty="0"/>
                  <a:t>. </a:t>
                </a:r>
                <a:r>
                  <a:rPr lang="en-US" altLang="zh-CN" sz="1600" dirty="0"/>
                  <a:t>An equal number of </a:t>
                </a:r>
                <a:r>
                  <a:rPr lang="en-US" altLang="zh-CN" sz="1600" dirty="0">
                    <a:solidFill>
                      <a:srgbClr val="FF0000"/>
                    </a:solidFill>
                  </a:rPr>
                  <a:t>negative samples are randomly drawn from the remaining spans in</a:t>
                </a:r>
                <a:r>
                  <a:rPr lang="ko-KR" altLang="en-US" sz="1600" dirty="0">
                    <a:solidFill>
                      <a:srgbClr val="FF0000"/>
                    </a:solidFill>
                  </a:rPr>
                  <a:t> </a:t>
                </a:r>
                <a14:m>
                  <m:oMath xmlns:m="http://schemas.openxmlformats.org/officeDocument/2006/math">
                    <m:sSub>
                      <m:sSubPr>
                        <m:ctrlPr>
                          <a:rPr lang="en-US" altLang="zh-CN" sz="1600" i="1" dirty="0">
                            <a:solidFill>
                              <a:srgbClr val="FF0000"/>
                            </a:solidFill>
                            <a:latin typeface="Cambria Math" panose="02040503050406030204" pitchFamily="18" charset="0"/>
                          </a:rPr>
                        </m:ctrlPr>
                      </m:sSubPr>
                      <m:e>
                        <m:r>
                          <a:rPr lang="en-US" altLang="zh-CN" sz="1600" i="1" dirty="0">
                            <a:solidFill>
                              <a:srgbClr val="FF0000"/>
                            </a:solidFill>
                            <a:latin typeface="Cambria Math" panose="02040503050406030204" pitchFamily="18" charset="0"/>
                          </a:rPr>
                          <m:t>𝑑</m:t>
                        </m:r>
                      </m:e>
                      <m:sub>
                        <m:r>
                          <a:rPr lang="en-US" altLang="zh-CN" sz="1600" i="1" dirty="0">
                            <a:solidFill>
                              <a:srgbClr val="FF0000"/>
                            </a:solidFill>
                            <a:latin typeface="Cambria Math" panose="02040503050406030204" pitchFamily="18" charset="0"/>
                          </a:rPr>
                          <m:t>𝑚</m:t>
                        </m:r>
                      </m:sub>
                    </m:sSub>
                  </m:oMath>
                </a14:m>
                <a:r>
                  <a:rPr lang="en-US" altLang="ko-KR" sz="1600" dirty="0"/>
                  <a:t>, </a:t>
                </a:r>
                <a:r>
                  <a:rPr lang="en-US" altLang="zh-CN" sz="1600" dirty="0"/>
                  <a:t>denoted as </a:t>
                </a:r>
                <a14:m>
                  <m:oMath xmlns:m="http://schemas.openxmlformats.org/officeDocument/2006/math">
                    <m:sSubSup>
                      <m:sSubSupPr>
                        <m:ctrlPr>
                          <a:rPr lang="en-US" altLang="zh-CN" sz="1600" i="1" smtClean="0">
                            <a:solidFill>
                              <a:srgbClr val="FF0000"/>
                            </a:solidFill>
                            <a:latin typeface="Cambria Math" panose="02040503050406030204" pitchFamily="18" charset="0"/>
                          </a:rPr>
                        </m:ctrlPr>
                      </m:sSubSupPr>
                      <m:e>
                        <m:r>
                          <a:rPr lang="en-US" altLang="zh-CN" sz="1600" i="1">
                            <a:solidFill>
                              <a:srgbClr val="FF0000"/>
                            </a:solidFill>
                            <a:latin typeface="Cambria Math" panose="02040503050406030204" pitchFamily="18" charset="0"/>
                          </a:rPr>
                          <m:t>𝑃</m:t>
                        </m:r>
                      </m:e>
                      <m:sub>
                        <m:r>
                          <a:rPr lang="en-US" altLang="zh-CN" sz="1600" i="1">
                            <a:solidFill>
                              <a:srgbClr val="FF0000"/>
                            </a:solidFill>
                            <a:latin typeface="Cambria Math" panose="02040503050406030204" pitchFamily="18" charset="0"/>
                          </a:rPr>
                          <m:t>𝑚</m:t>
                        </m:r>
                      </m:sub>
                      <m:sup>
                        <m:r>
                          <a:rPr lang="en-US" altLang="zh-CN" sz="1600" b="0" i="1" smtClean="0">
                            <a:solidFill>
                              <a:srgbClr val="FF0000"/>
                            </a:solidFill>
                            <a:latin typeface="Cambria Math" panose="02040503050406030204" pitchFamily="18" charset="0"/>
                          </a:rPr>
                          <m:t>−</m:t>
                        </m:r>
                      </m:sup>
                    </m:sSubSup>
                  </m:oMath>
                </a14:m>
                <a:r>
                  <a:rPr lang="en-US" altLang="ko-KR" sz="1600" dirty="0"/>
                  <a:t>.</a:t>
                </a:r>
                <a:endParaRPr lang="zh-CN" altLang="en-US" sz="1600" dirty="0"/>
              </a:p>
            </p:txBody>
          </p:sp>
        </mc:Choice>
        <mc:Fallback>
          <p:sp>
            <p:nvSpPr>
              <p:cNvPr id="10" name="文本框 9">
                <a:extLst>
                  <a:ext uri="{FF2B5EF4-FFF2-40B4-BE49-F238E27FC236}">
                    <a16:creationId xmlns:a16="http://schemas.microsoft.com/office/drawing/2014/main" id="{E43114D2-B2DA-4E2D-A388-2EEC8AD99D7E}"/>
                  </a:ext>
                </a:extLst>
              </p:cNvPr>
              <p:cNvSpPr txBox="1">
                <a:spLocks noRot="1" noChangeAspect="1" noMove="1" noResize="1" noEditPoints="1" noAdjustHandles="1" noChangeArrowheads="1" noChangeShapeType="1" noTextEdit="1"/>
              </p:cNvSpPr>
              <p:nvPr/>
            </p:nvSpPr>
            <p:spPr>
              <a:xfrm>
                <a:off x="324465" y="5303656"/>
                <a:ext cx="11543070" cy="1097032"/>
              </a:xfrm>
              <a:prstGeom prst="rect">
                <a:avLst/>
              </a:prstGeom>
              <a:blipFill>
                <a:blip r:embed="rId3"/>
                <a:stretch>
                  <a:fillRect l="-264" t="-1667" r="-317" b="-611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52955308-E646-4181-AA4D-3E665A145FA4}"/>
              </a:ext>
            </a:extLst>
          </p:cNvPr>
          <p:cNvPicPr>
            <a:picLocks noChangeAspect="1"/>
          </p:cNvPicPr>
          <p:nvPr/>
        </p:nvPicPr>
        <p:blipFill>
          <a:blip r:embed="rId4"/>
          <a:stretch>
            <a:fillRect/>
          </a:stretch>
        </p:blipFill>
        <p:spPr>
          <a:xfrm>
            <a:off x="0" y="1809376"/>
            <a:ext cx="12192000" cy="32923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3" name="文本框 12">
            <a:extLst>
              <a:ext uri="{FF2B5EF4-FFF2-40B4-BE49-F238E27FC236}">
                <a16:creationId xmlns:a16="http://schemas.microsoft.com/office/drawing/2014/main" id="{F5D85373-6471-48BA-8293-A0C9638B599B}"/>
              </a:ext>
            </a:extLst>
          </p:cNvPr>
          <p:cNvSpPr txBox="1"/>
          <p:nvPr/>
        </p:nvSpPr>
        <p:spPr>
          <a:xfrm>
            <a:off x="6977063" y="1620460"/>
            <a:ext cx="6143624" cy="369332"/>
          </a:xfrm>
          <a:prstGeom prst="rect">
            <a:avLst/>
          </a:prstGeom>
          <a:noFill/>
        </p:spPr>
        <p:txBody>
          <a:bodyPr wrap="square">
            <a:spAutoFit/>
          </a:bodyPr>
          <a:lstStyle/>
          <a:p>
            <a:r>
              <a:rPr lang="zh-CN" altLang="en-US" b="1" dirty="0"/>
              <a:t>Surface-agnostic Feature Extraction</a:t>
            </a:r>
          </a:p>
        </p:txBody>
      </p:sp>
      <p:pic>
        <p:nvPicPr>
          <p:cNvPr id="17" name="图片 16">
            <a:extLst>
              <a:ext uri="{FF2B5EF4-FFF2-40B4-BE49-F238E27FC236}">
                <a16:creationId xmlns:a16="http://schemas.microsoft.com/office/drawing/2014/main" id="{FEFAF6EE-A74C-4E04-A7E7-1A6803E07107}"/>
              </a:ext>
            </a:extLst>
          </p:cNvPr>
          <p:cNvPicPr>
            <a:picLocks noChangeAspect="1"/>
          </p:cNvPicPr>
          <p:nvPr/>
        </p:nvPicPr>
        <p:blipFill>
          <a:blip r:embed="rId3"/>
          <a:stretch>
            <a:fillRect/>
          </a:stretch>
        </p:blipFill>
        <p:spPr>
          <a:xfrm>
            <a:off x="123825" y="1975366"/>
            <a:ext cx="5777588" cy="4073285"/>
          </a:xfrm>
          <a:prstGeom prst="rect">
            <a:avLst/>
          </a:prstGeom>
        </p:spPr>
      </p:pic>
      <p:pic>
        <p:nvPicPr>
          <p:cNvPr id="19" name="图片 18">
            <a:extLst>
              <a:ext uri="{FF2B5EF4-FFF2-40B4-BE49-F238E27FC236}">
                <a16:creationId xmlns:a16="http://schemas.microsoft.com/office/drawing/2014/main" id="{7DD8A5D0-8D5A-4C03-8336-3311BE9182E4}"/>
              </a:ext>
            </a:extLst>
          </p:cNvPr>
          <p:cNvPicPr>
            <a:picLocks noChangeAspect="1"/>
          </p:cNvPicPr>
          <p:nvPr/>
        </p:nvPicPr>
        <p:blipFill>
          <a:blip r:embed="rId4"/>
          <a:stretch>
            <a:fillRect/>
          </a:stretch>
        </p:blipFill>
        <p:spPr>
          <a:xfrm>
            <a:off x="5901413" y="2467591"/>
            <a:ext cx="5901234" cy="2646470"/>
          </a:xfrm>
          <a:prstGeom prst="rect">
            <a:avLst/>
          </a:prstGeom>
        </p:spPr>
      </p:pic>
      <p:sp>
        <p:nvSpPr>
          <p:cNvPr id="21" name="文本框 20">
            <a:extLst>
              <a:ext uri="{FF2B5EF4-FFF2-40B4-BE49-F238E27FC236}">
                <a16:creationId xmlns:a16="http://schemas.microsoft.com/office/drawing/2014/main" id="{275D59E8-4686-4672-8BED-373FBF9F3078}"/>
              </a:ext>
            </a:extLst>
          </p:cNvPr>
          <p:cNvSpPr txBox="1"/>
          <p:nvPr/>
        </p:nvSpPr>
        <p:spPr>
          <a:xfrm>
            <a:off x="6412636" y="5313898"/>
            <a:ext cx="5944594" cy="584775"/>
          </a:xfrm>
          <a:prstGeom prst="rect">
            <a:avLst/>
          </a:prstGeom>
          <a:noFill/>
        </p:spPr>
        <p:txBody>
          <a:bodyPr wrap="square">
            <a:spAutoFit/>
          </a:bodyPr>
          <a:lstStyle/>
          <a:p>
            <a:r>
              <a:rPr lang="zh-CN" altLang="en-US" sz="1600" dirty="0"/>
              <a:t>we only preserve attention maps from the first 3 layers in RoBERTa (i.e., </a:t>
            </a:r>
            <a:r>
              <a:rPr lang="en-US" altLang="zh-CN" sz="1600" dirty="0"/>
              <a:t>L</a:t>
            </a:r>
            <a:r>
              <a:rPr lang="zh-CN" altLang="en-US" sz="1600" dirty="0"/>
              <a:t> = 3). </a:t>
            </a:r>
          </a:p>
        </p:txBody>
      </p:sp>
    </p:spTree>
    <p:extLst>
      <p:ext uri="{BB962C8B-B14F-4D97-AF65-F5344CB8AC3E}">
        <p14:creationId xmlns:p14="http://schemas.microsoft.com/office/powerpoint/2010/main" val="251827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2" name="文本框 11">
            <a:extLst>
              <a:ext uri="{FF2B5EF4-FFF2-40B4-BE49-F238E27FC236}">
                <a16:creationId xmlns:a16="http://schemas.microsoft.com/office/drawing/2014/main" id="{CF7C1D8D-55A9-4C49-AD21-9DE69DAD3016}"/>
              </a:ext>
            </a:extLst>
          </p:cNvPr>
          <p:cNvSpPr txBox="1"/>
          <p:nvPr/>
        </p:nvSpPr>
        <p:spPr>
          <a:xfrm>
            <a:off x="7310438" y="1662276"/>
            <a:ext cx="6143624" cy="369332"/>
          </a:xfrm>
          <a:prstGeom prst="rect">
            <a:avLst/>
          </a:prstGeom>
          <a:noFill/>
        </p:spPr>
        <p:txBody>
          <a:bodyPr wrap="square">
            <a:spAutoFit/>
          </a:bodyPr>
          <a:lstStyle/>
          <a:p>
            <a:r>
              <a:rPr lang="zh-CN" altLang="en-US" b="1" dirty="0"/>
              <a:t>Lightweight Span Classifier</a:t>
            </a:r>
          </a:p>
        </p:txBody>
      </p:sp>
      <p:pic>
        <p:nvPicPr>
          <p:cNvPr id="11" name="图片 10">
            <a:extLst>
              <a:ext uri="{FF2B5EF4-FFF2-40B4-BE49-F238E27FC236}">
                <a16:creationId xmlns:a16="http://schemas.microsoft.com/office/drawing/2014/main" id="{9550AF95-3E38-4FE2-8673-571C99141518}"/>
              </a:ext>
            </a:extLst>
          </p:cNvPr>
          <p:cNvPicPr>
            <a:picLocks noChangeAspect="1"/>
          </p:cNvPicPr>
          <p:nvPr/>
        </p:nvPicPr>
        <p:blipFill>
          <a:blip r:embed="rId3"/>
          <a:stretch>
            <a:fillRect/>
          </a:stretch>
        </p:blipFill>
        <p:spPr>
          <a:xfrm>
            <a:off x="6603394" y="4087293"/>
            <a:ext cx="5239481" cy="1743318"/>
          </a:xfrm>
          <a:prstGeom prst="rect">
            <a:avLst/>
          </a:prstGeom>
        </p:spPr>
      </p:pic>
      <p:grpSp>
        <p:nvGrpSpPr>
          <p:cNvPr id="7" name="组合 6">
            <a:extLst>
              <a:ext uri="{FF2B5EF4-FFF2-40B4-BE49-F238E27FC236}">
                <a16:creationId xmlns:a16="http://schemas.microsoft.com/office/drawing/2014/main" id="{AC673421-0AE9-4E73-A1B7-FDAF3C6D364E}"/>
              </a:ext>
            </a:extLst>
          </p:cNvPr>
          <p:cNvGrpSpPr/>
          <p:nvPr/>
        </p:nvGrpSpPr>
        <p:grpSpPr>
          <a:xfrm>
            <a:off x="6656878" y="2671714"/>
            <a:ext cx="4562476" cy="1354690"/>
            <a:chOff x="4566816" y="2483871"/>
            <a:chExt cx="6039693" cy="1622473"/>
          </a:xfrm>
        </p:grpSpPr>
        <p:pic>
          <p:nvPicPr>
            <p:cNvPr id="5" name="图片 4">
              <a:extLst>
                <a:ext uri="{FF2B5EF4-FFF2-40B4-BE49-F238E27FC236}">
                  <a16:creationId xmlns:a16="http://schemas.microsoft.com/office/drawing/2014/main" id="{91C9390C-3693-48E9-B909-DDBFEE85C664}"/>
                </a:ext>
              </a:extLst>
            </p:cNvPr>
            <p:cNvPicPr>
              <a:picLocks noChangeAspect="1"/>
            </p:cNvPicPr>
            <p:nvPr/>
          </p:nvPicPr>
          <p:blipFill rotWithShape="1">
            <a:blip r:embed="rId4"/>
            <a:srcRect l="49061" t="-697" b="83806"/>
            <a:stretch/>
          </p:blipFill>
          <p:spPr>
            <a:xfrm>
              <a:off x="7453734" y="2483871"/>
              <a:ext cx="3152775" cy="277027"/>
            </a:xfrm>
            <a:prstGeom prst="rect">
              <a:avLst/>
            </a:prstGeom>
          </p:spPr>
        </p:pic>
        <p:pic>
          <p:nvPicPr>
            <p:cNvPr id="10" name="图片 9">
              <a:extLst>
                <a:ext uri="{FF2B5EF4-FFF2-40B4-BE49-F238E27FC236}">
                  <a16:creationId xmlns:a16="http://schemas.microsoft.com/office/drawing/2014/main" id="{3C85E250-417D-43D8-ADBB-4C06399B97AE}"/>
                </a:ext>
              </a:extLst>
            </p:cNvPr>
            <p:cNvPicPr>
              <a:picLocks noChangeAspect="1"/>
            </p:cNvPicPr>
            <p:nvPr/>
          </p:nvPicPr>
          <p:blipFill rotWithShape="1">
            <a:blip r:embed="rId4"/>
            <a:srcRect t="15932"/>
            <a:stretch/>
          </p:blipFill>
          <p:spPr>
            <a:xfrm>
              <a:off x="4566816" y="2760898"/>
              <a:ext cx="6039693" cy="1345446"/>
            </a:xfrm>
            <a:prstGeom prst="rect">
              <a:avLst/>
            </a:prstGeom>
          </p:spPr>
        </p:pic>
      </p:grpSp>
      <p:pic>
        <p:nvPicPr>
          <p:cNvPr id="15" name="图片 14">
            <a:extLst>
              <a:ext uri="{FF2B5EF4-FFF2-40B4-BE49-F238E27FC236}">
                <a16:creationId xmlns:a16="http://schemas.microsoft.com/office/drawing/2014/main" id="{875937FA-CF01-49B0-841E-18365D7DAF27}"/>
              </a:ext>
            </a:extLst>
          </p:cNvPr>
          <p:cNvPicPr>
            <a:picLocks noChangeAspect="1"/>
          </p:cNvPicPr>
          <p:nvPr/>
        </p:nvPicPr>
        <p:blipFill rotWithShape="1">
          <a:blip r:embed="rId5"/>
          <a:srcRect l="569" t="138"/>
          <a:stretch/>
        </p:blipFill>
        <p:spPr>
          <a:xfrm>
            <a:off x="105148" y="2796891"/>
            <a:ext cx="5838361" cy="2468354"/>
          </a:xfrm>
          <a:prstGeom prst="rect">
            <a:avLst/>
          </a:prstGeom>
        </p:spPr>
      </p:pic>
    </p:spTree>
    <p:extLst>
      <p:ext uri="{BB962C8B-B14F-4D97-AF65-F5344CB8AC3E}">
        <p14:creationId xmlns:p14="http://schemas.microsoft.com/office/powerpoint/2010/main" val="418831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9" name="文本框 18">
            <a:extLst>
              <a:ext uri="{FF2B5EF4-FFF2-40B4-BE49-F238E27FC236}">
                <a16:creationId xmlns:a16="http://schemas.microsoft.com/office/drawing/2014/main" id="{4FE3BEF5-C74A-4A55-A868-B6A9BAC78BF7}"/>
              </a:ext>
            </a:extLst>
          </p:cNvPr>
          <p:cNvSpPr txBox="1"/>
          <p:nvPr/>
        </p:nvSpPr>
        <p:spPr>
          <a:xfrm>
            <a:off x="7507083" y="1344711"/>
            <a:ext cx="6877050" cy="369332"/>
          </a:xfrm>
          <a:prstGeom prst="rect">
            <a:avLst/>
          </a:prstGeom>
          <a:noFill/>
        </p:spPr>
        <p:txBody>
          <a:bodyPr wrap="square">
            <a:spAutoFit/>
          </a:bodyPr>
          <a:lstStyle/>
          <a:p>
            <a:r>
              <a:rPr lang="zh-CN" altLang="en-US" b="1" dirty="0"/>
              <a:t>Alternative Classifiers</a:t>
            </a:r>
          </a:p>
        </p:txBody>
      </p:sp>
      <p:pic>
        <p:nvPicPr>
          <p:cNvPr id="20" name="图片 19">
            <a:extLst>
              <a:ext uri="{FF2B5EF4-FFF2-40B4-BE49-F238E27FC236}">
                <a16:creationId xmlns:a16="http://schemas.microsoft.com/office/drawing/2014/main" id="{2BAB0EF6-B1D2-4C86-8E59-5FB4ABA83ED6}"/>
              </a:ext>
            </a:extLst>
          </p:cNvPr>
          <p:cNvPicPr>
            <a:picLocks noChangeAspect="1"/>
          </p:cNvPicPr>
          <p:nvPr/>
        </p:nvPicPr>
        <p:blipFill>
          <a:blip r:embed="rId3"/>
          <a:stretch>
            <a:fillRect/>
          </a:stretch>
        </p:blipFill>
        <p:spPr>
          <a:xfrm>
            <a:off x="7963979" y="1739239"/>
            <a:ext cx="2929242" cy="1057603"/>
          </a:xfrm>
          <a:prstGeom prst="rect">
            <a:avLst/>
          </a:prstGeom>
        </p:spPr>
      </p:pic>
      <p:pic>
        <p:nvPicPr>
          <p:cNvPr id="22" name="图片 21">
            <a:extLst>
              <a:ext uri="{FF2B5EF4-FFF2-40B4-BE49-F238E27FC236}">
                <a16:creationId xmlns:a16="http://schemas.microsoft.com/office/drawing/2014/main" id="{8758BC72-5EB0-47E7-A408-775266D8C4C4}"/>
              </a:ext>
            </a:extLst>
          </p:cNvPr>
          <p:cNvPicPr>
            <a:picLocks noChangeAspect="1"/>
          </p:cNvPicPr>
          <p:nvPr/>
        </p:nvPicPr>
        <p:blipFill>
          <a:blip r:embed="rId4"/>
          <a:stretch>
            <a:fillRect/>
          </a:stretch>
        </p:blipFill>
        <p:spPr>
          <a:xfrm>
            <a:off x="7740445" y="2822038"/>
            <a:ext cx="2686367" cy="606962"/>
          </a:xfrm>
          <a:prstGeom prst="rect">
            <a:avLst/>
          </a:prstGeom>
        </p:spPr>
      </p:pic>
      <p:pic>
        <p:nvPicPr>
          <p:cNvPr id="24" name="图片 23">
            <a:extLst>
              <a:ext uri="{FF2B5EF4-FFF2-40B4-BE49-F238E27FC236}">
                <a16:creationId xmlns:a16="http://schemas.microsoft.com/office/drawing/2014/main" id="{E5EFA855-F20B-4E70-B7A5-C4D3BD9DA3A8}"/>
              </a:ext>
            </a:extLst>
          </p:cNvPr>
          <p:cNvPicPr>
            <a:picLocks noChangeAspect="1"/>
          </p:cNvPicPr>
          <p:nvPr/>
        </p:nvPicPr>
        <p:blipFill>
          <a:blip r:embed="rId5"/>
          <a:stretch>
            <a:fillRect/>
          </a:stretch>
        </p:blipFill>
        <p:spPr>
          <a:xfrm>
            <a:off x="6790254" y="3454196"/>
            <a:ext cx="4827004" cy="2946604"/>
          </a:xfrm>
          <a:prstGeom prst="rect">
            <a:avLst/>
          </a:prstGeom>
        </p:spPr>
      </p:pic>
      <p:pic>
        <p:nvPicPr>
          <p:cNvPr id="3" name="图片 2">
            <a:extLst>
              <a:ext uri="{FF2B5EF4-FFF2-40B4-BE49-F238E27FC236}">
                <a16:creationId xmlns:a16="http://schemas.microsoft.com/office/drawing/2014/main" id="{00719E0F-50D4-4615-BDB2-3A03FA9A6695}"/>
              </a:ext>
            </a:extLst>
          </p:cNvPr>
          <p:cNvPicPr>
            <a:picLocks noChangeAspect="1"/>
          </p:cNvPicPr>
          <p:nvPr/>
        </p:nvPicPr>
        <p:blipFill>
          <a:blip r:embed="rId6"/>
          <a:stretch>
            <a:fillRect/>
          </a:stretch>
        </p:blipFill>
        <p:spPr>
          <a:xfrm>
            <a:off x="1" y="2090529"/>
            <a:ext cx="6716616" cy="2871996"/>
          </a:xfrm>
          <a:prstGeom prst="rect">
            <a:avLst/>
          </a:prstGeom>
        </p:spPr>
      </p:pic>
    </p:spTree>
    <p:extLst>
      <p:ext uri="{BB962C8B-B14F-4D97-AF65-F5344CB8AC3E}">
        <p14:creationId xmlns:p14="http://schemas.microsoft.com/office/powerpoint/2010/main" val="74937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ED60099C-E1E2-4BBD-9DC5-F702644F5B5B}"/>
              </a:ext>
            </a:extLst>
          </p:cNvPr>
          <p:cNvPicPr>
            <a:picLocks noChangeAspect="1"/>
          </p:cNvPicPr>
          <p:nvPr/>
        </p:nvPicPr>
        <p:blipFill>
          <a:blip r:embed="rId2"/>
          <a:stretch>
            <a:fillRect/>
          </a:stretch>
        </p:blipFill>
        <p:spPr>
          <a:xfrm>
            <a:off x="3075602" y="2052345"/>
            <a:ext cx="6502308" cy="364360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8261</TotalTime>
  <Words>787</Words>
  <Application>Microsoft Office PowerPoint</Application>
  <PresentationFormat>宽屏</PresentationFormat>
  <Paragraphs>63</Paragraphs>
  <Slides>16</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Method</vt:lpstr>
      <vt:lpstr>Experiments</vt:lpstr>
      <vt:lpstr>Experiments</vt:lpstr>
      <vt:lpstr>Experiments</vt:lpstr>
      <vt:lpstr>Experiments</vt:lpstr>
      <vt:lpstr>Experiments</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1464</cp:revision>
  <dcterms:created xsi:type="dcterms:W3CDTF">2017-04-22T07:59:00Z</dcterms:created>
  <dcterms:modified xsi:type="dcterms:W3CDTF">2021-07-04T13:50:06Z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